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0" r:id="rId3"/>
    <p:sldId id="271" r:id="rId4"/>
    <p:sldId id="282" r:id="rId5"/>
    <p:sldId id="294" r:id="rId6"/>
    <p:sldId id="257" r:id="rId7"/>
    <p:sldId id="258" r:id="rId8"/>
    <p:sldId id="295" r:id="rId9"/>
    <p:sldId id="320" r:id="rId10"/>
    <p:sldId id="261" r:id="rId11"/>
    <p:sldId id="314" r:id="rId12"/>
    <p:sldId id="256" r:id="rId13"/>
    <p:sldId id="298" r:id="rId14"/>
    <p:sldId id="264" r:id="rId15"/>
    <p:sldId id="317" r:id="rId16"/>
    <p:sldId id="318" r:id="rId17"/>
    <p:sldId id="319" r:id="rId18"/>
    <p:sldId id="300" r:id="rId19"/>
    <p:sldId id="301" r:id="rId20"/>
    <p:sldId id="303" r:id="rId21"/>
    <p:sldId id="278" r:id="rId22"/>
    <p:sldId id="284" r:id="rId23"/>
    <p:sldId id="277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F07"/>
    <a:srgbClr val="FD4F01"/>
    <a:srgbClr val="FF3300"/>
    <a:srgbClr val="FFCC66"/>
    <a:srgbClr val="D20000"/>
    <a:srgbClr val="FF0000"/>
    <a:srgbClr val="B7481B"/>
    <a:srgbClr val="492207"/>
    <a:srgbClr val="CC3300"/>
    <a:srgbClr val="BA6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6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F9BD7-23B5-40CF-A701-EFD21AB633C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337CC-BAA2-417B-A9BC-ED383F7AA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3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337CC-BAA2-417B-A9BC-ED383F7AA0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1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26F24-4AB0-3F46-B05C-672C70FDF7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0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CBF7-D85D-4D6E-A7EC-8F7A58D63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DAC2B-F9EE-4232-B101-A9E70B58D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872A7-552A-443B-BD13-37A233C3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47DAD-E1CC-4515-8AB4-B862F109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8BA25-F30F-4DF7-9B76-8826E601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EBA9-2D07-4991-8D7F-9AC53FB1D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F0113-C9E2-435B-83A4-492E7E96A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7FEF-46D8-440E-9A62-D01D622ED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E93EE-7190-42C3-B1C2-62E6D3C4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D4347-C892-4F0A-A692-8FD1343C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B3452-7795-43D1-972A-B57494BE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CEBBB-15C6-4891-9C4D-B085ECBAA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2AF5C-8729-4A75-A52A-260424E6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F3A6-1904-401E-AC91-22189D4C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C567-E001-4298-802D-8CA66FA9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CD5A-3E31-4B47-8AD1-48A06B12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3234-0784-40C4-9F86-655D3448D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B934-20EB-4F34-AD26-EC96CFFC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F1F5-7BBC-4A09-9A34-7154CCF5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8877-2158-4CCC-A279-18FE5BEB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6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B775-4FE7-4FAF-ADF4-57E6CF7E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8566C-AC14-4FEF-9E35-DD6D19E19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9891-E679-4763-84C9-27828D157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FA9D6-2626-4DFB-A470-E4EB09670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7C5F3-1367-46AC-81DD-19EEEA3B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40CC5-F420-4D52-8ECA-22BA88F4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1858-C9C9-4CF6-A1F9-6BD97E358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7E274-E030-463D-A858-34F4D7AFB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6FC5D-FA18-40A0-B3C8-E02EAFCA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50750-96ED-4A9F-B59B-646E307B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C477-3F99-42AB-9595-95320014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E973-C5C7-41FC-ABF2-56DD50B0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56124-DEAD-4ED3-BE54-AC4D161E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D8710-CFDF-4642-9CB8-F92383325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2FAB8-3AA9-4BC6-9FA6-6DDCAAE2F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BD331-F3D5-428C-9CA1-91915505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A620AC-6CB7-4200-B87D-A325DC4A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29E20-66D5-4714-89B2-5A714F5C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A3785-5196-4417-BB9D-DEFE0973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73BC-6024-44A9-9EBC-6DE67C40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FF53C-829E-4631-B5C3-BD3A4027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098B1-7C9E-44C4-82F8-27511A58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CDCDB-5424-44B1-9599-D7A35801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E2298-5DE6-45D4-9AE0-014CB18B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6197B-7AF2-4796-95CA-3D2B6A46D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97A5A-9E72-4A49-AD6B-743011A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C95D-12FE-4E72-838B-092BF0C8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A9AB4-BA04-44B1-AB75-E9604B6C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36599-F2C1-4686-9CF6-FA9A3298A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629F4-61E6-43DF-A15A-33F389E0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C5F39-2296-4B1F-AC18-02A47B8D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8A08E-5F3E-4DA9-9E8D-D7C57B49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0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73EC-2BBB-4AC7-B0FE-D5AEA465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32E7B-624A-469E-B65A-B608BC34E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74935-66BC-43BF-8919-B2F01BC78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D39D5-7A04-48A8-AD9A-FDCFB80C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9E89F-7CAA-4A27-B56B-3C617DD4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BCBAB-0817-4AC2-9FB2-BF5353D6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rgbClr val="BA6118"/>
          </a:fgClr>
          <a:bgClr>
            <a:srgbClr val="FFCC6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6C130-8EF8-40D3-B338-AF44B5B1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AA174-8334-4AF7-812B-171449828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3AE80-2B24-40BA-8E7C-EB168EC1D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E212-D59E-439A-87E5-5F6ADFC88179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49BA4-3D67-473C-B0E3-00C6733FB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883DB-30AB-46A8-8F0C-F38B12A87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6BB0-B67D-4EE7-A567-52E7F3018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9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E81AF-30AE-4676-B7A1-F86D2101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65128"/>
            <a:ext cx="12336904" cy="84879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0B95E2-CE01-4875-AC36-58417AF77BB4}"/>
              </a:ext>
            </a:extLst>
          </p:cNvPr>
          <p:cNvSpPr/>
          <p:nvPr/>
        </p:nvSpPr>
        <p:spPr>
          <a:xfrm>
            <a:off x="419725" y="1543987"/>
            <a:ext cx="11227632" cy="199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aettenschweiler" panose="020B0706040902060204" pitchFamily="34" charset="0"/>
              </a:rPr>
              <a:t>Global Warming</a:t>
            </a:r>
          </a:p>
        </p:txBody>
      </p:sp>
    </p:spTree>
    <p:extLst>
      <p:ext uri="{BB962C8B-B14F-4D97-AF65-F5344CB8AC3E}">
        <p14:creationId xmlns:p14="http://schemas.microsoft.com/office/powerpoint/2010/main" val="394118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9BAE23C3-2953-42BF-9CF1-BD07E1866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07489"/>
            <a:ext cx="8053778" cy="6443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2386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1ABACD3A-D399-4B71-B463-E87A9ED53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9"/>
          <a:stretch/>
        </p:blipFill>
        <p:spPr>
          <a:xfrm>
            <a:off x="1143919" y="643466"/>
            <a:ext cx="99041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CD9FF82-A755-4DA9-A5EA-5D41A7131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73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Earthquakes &amp; Tsunamis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2BD0A-B873-46C9-92FA-230DAE192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15698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Earthquakes Effected Areas Worldwide from 1963 - 2019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DF7B2-64B4-4825-A52E-5186685F6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75"/>
          <a:stretch/>
        </p:blipFill>
        <p:spPr>
          <a:xfrm>
            <a:off x="607321" y="317344"/>
            <a:ext cx="10660365" cy="399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99DD2D-3EF9-4253-BCFA-CBA1D6EE71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65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418F47-A6C6-4CD9-AC5E-02C5B7E9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Ten Year Comparison for Earthquakes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52AC2F-1257-4291-B888-78C89316E9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5" y="307731"/>
            <a:ext cx="4966007" cy="399763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72B4CC-E52E-45E7-B008-AADC7A6731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78" y="307731"/>
            <a:ext cx="4997046" cy="3997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8F8C39-32CA-4469-A404-CBE5520966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80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ky&#10;&#10;Description automatically generated">
            <a:extLst>
              <a:ext uri="{FF2B5EF4-FFF2-40B4-BE49-F238E27FC236}">
                <a16:creationId xmlns:a16="http://schemas.microsoft.com/office/drawing/2014/main" id="{DC475522-6F04-4A0D-AA89-DD204CCD4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" b="2775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5ED8E-52F4-46D5-AA99-4518B01F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Impacts of Global Warming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Rising Sea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03AF8-542F-49A7-A8A4-7870F5464C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39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689E-EC07-45A1-9330-15B990AC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Presentation of Rising Sea Level Data 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1993 - 2019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EAA3E85-32BF-4D9F-9DC2-38E2495A3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94755"/>
            <a:ext cx="5455917" cy="342358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81F4EA-FA65-42A9-A1D6-AD391EC745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99352"/>
            <a:ext cx="5455917" cy="3014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7F794-B737-485B-970E-B40037DC68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43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CC94BC-0CB8-4304-93AA-15A10E45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Factors for Rise In Sea Level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b="1" dirty="0">
                <a:solidFill>
                  <a:srgbClr val="FFFFFF"/>
                </a:solidFill>
              </a:rPr>
              <a:t>Melting Glaciers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Thermal Expansion</a:t>
            </a: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Content Placeholder 20" descr="A picture containing ice, water, outdoor, nature&#10;&#10;Description automatically generated">
            <a:extLst>
              <a:ext uri="{FF2B5EF4-FFF2-40B4-BE49-F238E27FC236}">
                <a16:creationId xmlns:a16="http://schemas.microsoft.com/office/drawing/2014/main" id="{18257ADB-542C-429B-8E40-FC6D7E728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311449"/>
            <a:ext cx="6553545" cy="6179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DF226-F0CE-4379-8A10-8B83B17BF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21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CDF226-F0CE-4379-8A10-8B83B17BF5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1D655C-57C7-4864-B6FF-4B4976A7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73" y="944381"/>
            <a:ext cx="10183453" cy="5435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4BF89C-3CB6-436E-AB5D-8C44859E6A32}"/>
              </a:ext>
            </a:extLst>
          </p:cNvPr>
          <p:cNvSpPr/>
          <p:nvPr/>
        </p:nvSpPr>
        <p:spPr>
          <a:xfrm>
            <a:off x="1638992" y="173345"/>
            <a:ext cx="9548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492207"/>
                </a:solidFill>
              </a:rPr>
              <a:t>Glaciers: Rapidly Losing Mass and Collapsing Into the Sea</a:t>
            </a:r>
          </a:p>
          <a:p>
            <a:pPr algn="ctr"/>
            <a:endParaRPr lang="en-US" dirty="0">
              <a:solidFill>
                <a:srgbClr val="4922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2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1404-F36E-49A4-9123-E3E19013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10392505" cy="13221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One Of The World’s Largest Penguin Colonies Has Officially Disappeared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penguin in the snow&#10;&#10;Description automatically generated">
            <a:extLst>
              <a:ext uri="{FF2B5EF4-FFF2-40B4-BE49-F238E27FC236}">
                <a16:creationId xmlns:a16="http://schemas.microsoft.com/office/drawing/2014/main" id="{3820881A-9B16-4E29-8634-25C63B43D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779373"/>
            <a:ext cx="6172200" cy="421021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0A02F-EF19-4632-B74F-CC6C2CF70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90584"/>
            <a:ext cx="3932237" cy="3978404"/>
          </a:xfrm>
        </p:spPr>
        <p:txBody>
          <a:bodyPr>
            <a:normAutofit/>
          </a:bodyPr>
          <a:lstStyle/>
          <a:p>
            <a:r>
              <a:rPr lang="en-US" sz="2800" dirty="0"/>
              <a:t>Thousands of emperor penguins are presumed dead after an unprecedented sea-ice collapse in the Antarctic — and now, experts are worried there will be more of these incidents as the Antarctic continues to warm.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DA46EC-47EB-484C-8311-3FD8DC2526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32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A46EC-47EB-484C-8311-3FD8DC2526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Down Arrow 7">
            <a:extLst>
              <a:ext uri="{FF2B5EF4-FFF2-40B4-BE49-F238E27FC236}">
                <a16:creationId xmlns:a16="http://schemas.microsoft.com/office/drawing/2014/main" id="{BA40E686-C77D-4EEB-BF01-EC05725FB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74579D-2A5A-43BE-B8EB-B5664B51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ML Linear Regression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49EAF-3CD9-4924-AC3A-68B4D800612E}"/>
              </a:ext>
            </a:extLst>
          </p:cNvPr>
          <p:cNvSpPr txBox="1"/>
          <p:nvPr/>
        </p:nvSpPr>
        <p:spPr>
          <a:xfrm>
            <a:off x="966951" y="3947887"/>
            <a:ext cx="3342509" cy="71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Mean Squared Error (MSE): 0.364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R-squared (R2 ): 0.0</a:t>
            </a:r>
          </a:p>
        </p:txBody>
      </p:sp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BEF197A7-7EE3-435E-9A04-C79F660E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988" y="952499"/>
            <a:ext cx="6666060" cy="46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B00401-D039-408B-9683-A8C524C538D8}"/>
              </a:ext>
            </a:extLst>
          </p:cNvPr>
          <p:cNvSpPr txBox="1"/>
          <p:nvPr/>
        </p:nvSpPr>
        <p:spPr>
          <a:xfrm>
            <a:off x="489677" y="921354"/>
            <a:ext cx="112126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rgbClr val="492207"/>
                </a:solidFill>
              </a:rPr>
              <a:t>Global Warming:</a:t>
            </a:r>
          </a:p>
          <a:p>
            <a:pPr algn="ctr"/>
            <a:r>
              <a:rPr lang="en-US" sz="4300" dirty="0">
                <a:solidFill>
                  <a:srgbClr val="492207"/>
                </a:solidFill>
              </a:rPr>
              <a:t>A Study of Calamitous Climate Trends, </a:t>
            </a:r>
          </a:p>
          <a:p>
            <a:pPr algn="ctr"/>
            <a:r>
              <a:rPr lang="en-US" sz="4300" dirty="0">
                <a:solidFill>
                  <a:srgbClr val="492207"/>
                </a:solidFill>
              </a:rPr>
              <a:t>Impact, and Hope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2DDE2-8381-482E-9D07-2691B26E9EA9}"/>
              </a:ext>
            </a:extLst>
          </p:cNvPr>
          <p:cNvSpPr txBox="1"/>
          <p:nvPr/>
        </p:nvSpPr>
        <p:spPr>
          <a:xfrm>
            <a:off x="284813" y="3945629"/>
            <a:ext cx="112126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492207"/>
                </a:solidFill>
              </a:rPr>
              <a:t>Rutgers Data Science Boot Camp, May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90D8D-11B8-416B-B90B-7C67341BFA82}"/>
              </a:ext>
            </a:extLst>
          </p:cNvPr>
          <p:cNvSpPr txBox="1"/>
          <p:nvPr/>
        </p:nvSpPr>
        <p:spPr>
          <a:xfrm>
            <a:off x="489678" y="4750471"/>
            <a:ext cx="11212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492207"/>
                </a:solidFill>
              </a:rPr>
              <a:t>Authors: Deepali Khaparde, Kimberly Andersen, Raghi Ramachandran, Richa Prakash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67FD5-8074-4FFD-9FFE-6D82B0D7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rgbClr val="B74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1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DA46EC-47EB-484C-8311-3FD8DC2526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287F5-8809-475D-BBA9-939591400FE1}"/>
              </a:ext>
            </a:extLst>
          </p:cNvPr>
          <p:cNvSpPr txBox="1"/>
          <p:nvPr/>
        </p:nvSpPr>
        <p:spPr>
          <a:xfrm>
            <a:off x="1785257" y="508000"/>
            <a:ext cx="445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7A81B5-AFDA-40BD-A893-D03142B64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1161143"/>
            <a:ext cx="9570905" cy="3950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013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39C154-891C-5943-AFC6-28C76DA35F40}"/>
              </a:ext>
            </a:extLst>
          </p:cNvPr>
          <p:cNvGrpSpPr/>
          <p:nvPr/>
        </p:nvGrpSpPr>
        <p:grpSpPr>
          <a:xfrm>
            <a:off x="1135217" y="749222"/>
            <a:ext cx="4089817" cy="2930333"/>
            <a:chOff x="1135217" y="749222"/>
            <a:chExt cx="4089817" cy="2930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C66E18-6298-0647-8971-10CA3CD7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217" y="749222"/>
              <a:ext cx="4089817" cy="29303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547390-CCF0-C044-BCF9-58A6C348BD4E}"/>
                </a:ext>
              </a:extLst>
            </p:cNvPr>
            <p:cNvSpPr txBox="1"/>
            <p:nvPr/>
          </p:nvSpPr>
          <p:spPr>
            <a:xfrm>
              <a:off x="3543942" y="2541251"/>
              <a:ext cx="1303739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Rise in temp from 1768 – 2013 is </a:t>
              </a:r>
            </a:p>
            <a:p>
              <a:pPr algn="ctr"/>
              <a:r>
                <a:rPr lang="en-US" sz="1000" dirty="0"/>
                <a:t>~2.6 degree Celsius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C7C47F-FE17-B04F-8CDF-B3B99190FAA3}"/>
              </a:ext>
            </a:extLst>
          </p:cNvPr>
          <p:cNvGrpSpPr/>
          <p:nvPr/>
        </p:nvGrpSpPr>
        <p:grpSpPr>
          <a:xfrm>
            <a:off x="1135217" y="3855825"/>
            <a:ext cx="4089818" cy="2930334"/>
            <a:chOff x="1135217" y="3855825"/>
            <a:chExt cx="4089818" cy="29303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9184A7-326A-824A-92B2-21447F80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217" y="3855825"/>
              <a:ext cx="4089818" cy="293033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7D86A-3A92-8C47-BA70-10AB822DB484}"/>
                </a:ext>
              </a:extLst>
            </p:cNvPr>
            <p:cNvSpPr txBox="1"/>
            <p:nvPr/>
          </p:nvSpPr>
          <p:spPr>
            <a:xfrm>
              <a:off x="3543942" y="5673224"/>
              <a:ext cx="1303739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Rise in temp from 2013 – 2065 is </a:t>
              </a:r>
            </a:p>
            <a:p>
              <a:pPr algn="ctr"/>
              <a:r>
                <a:rPr lang="en-US" sz="1000" dirty="0"/>
                <a:t>~0.6 degree Celsius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997F58-282B-0142-9886-4E325B5B717D}"/>
              </a:ext>
            </a:extLst>
          </p:cNvPr>
          <p:cNvGrpSpPr/>
          <p:nvPr/>
        </p:nvGrpSpPr>
        <p:grpSpPr>
          <a:xfrm>
            <a:off x="5721362" y="3855825"/>
            <a:ext cx="4142523" cy="2930334"/>
            <a:chOff x="5721362" y="3855825"/>
            <a:chExt cx="4142523" cy="29303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A09111-7AD9-4648-BCFF-C6B7FC0C1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1362" y="3855825"/>
              <a:ext cx="4142523" cy="29303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AC2121-8AD1-4541-A966-A50705F5B0E6}"/>
                </a:ext>
              </a:extLst>
            </p:cNvPr>
            <p:cNvSpPr txBox="1"/>
            <p:nvPr/>
          </p:nvSpPr>
          <p:spPr>
            <a:xfrm>
              <a:off x="8253376" y="5673224"/>
              <a:ext cx="1303739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Rise in temp from 2013 – 2040 is </a:t>
              </a:r>
            </a:p>
            <a:p>
              <a:pPr algn="ctr"/>
              <a:r>
                <a:rPr lang="en-US" sz="1000" dirty="0"/>
                <a:t>~0.3 degree Celsius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671BF3-662C-1947-8E81-15B96C0B4531}"/>
              </a:ext>
            </a:extLst>
          </p:cNvPr>
          <p:cNvGrpSpPr/>
          <p:nvPr/>
        </p:nvGrpSpPr>
        <p:grpSpPr>
          <a:xfrm>
            <a:off x="5774067" y="749221"/>
            <a:ext cx="4089818" cy="2930333"/>
            <a:chOff x="5774067" y="749221"/>
            <a:chExt cx="4089818" cy="29303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0DAC76-3F7D-2C4B-8D19-008BD1735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67" y="749221"/>
              <a:ext cx="4089818" cy="29303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50BE6D-3DA2-8F43-9EB6-177ABEFE3A1D}"/>
                </a:ext>
              </a:extLst>
            </p:cNvPr>
            <p:cNvSpPr txBox="1"/>
            <p:nvPr/>
          </p:nvSpPr>
          <p:spPr>
            <a:xfrm>
              <a:off x="8253376" y="2541251"/>
              <a:ext cx="1303739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Rise in temp from 2013 – 2115 is </a:t>
              </a:r>
            </a:p>
            <a:p>
              <a:pPr algn="ctr"/>
              <a:r>
                <a:rPr lang="en-US" sz="1000" dirty="0"/>
                <a:t>~1.1 degree Celsius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4E07351-C041-4F46-8CBD-C9D71C0D25B1}"/>
              </a:ext>
            </a:extLst>
          </p:cNvPr>
          <p:cNvSpPr txBox="1">
            <a:spLocks/>
          </p:cNvSpPr>
          <p:nvPr/>
        </p:nvSpPr>
        <p:spPr>
          <a:xfrm>
            <a:off x="401923" y="121545"/>
            <a:ext cx="10515600" cy="5092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The Linear Regression for Temperature Predictions</a:t>
            </a:r>
          </a:p>
        </p:txBody>
      </p:sp>
    </p:spTree>
    <p:extLst>
      <p:ext uri="{BB962C8B-B14F-4D97-AF65-F5344CB8AC3E}">
        <p14:creationId xmlns:p14="http://schemas.microsoft.com/office/powerpoint/2010/main" val="102301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134E4-55A6-4FA7-9032-A35C52012036}"/>
              </a:ext>
            </a:extLst>
          </p:cNvPr>
          <p:cNvSpPr txBox="1"/>
          <p:nvPr/>
        </p:nvSpPr>
        <p:spPr>
          <a:xfrm>
            <a:off x="489677" y="843440"/>
            <a:ext cx="1121264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u="sng" dirty="0">
                <a:solidFill>
                  <a:srgbClr val="492207"/>
                </a:solidFill>
              </a:rPr>
              <a:t>Hope:</a:t>
            </a:r>
          </a:p>
          <a:p>
            <a:pPr algn="ctr"/>
            <a:endParaRPr lang="en-US" sz="2000" u="sng" dirty="0">
              <a:solidFill>
                <a:srgbClr val="492207"/>
              </a:solidFill>
            </a:endParaRPr>
          </a:p>
          <a:p>
            <a:pPr algn="ctr"/>
            <a:r>
              <a:rPr lang="en-US" sz="6000" dirty="0">
                <a:solidFill>
                  <a:srgbClr val="492207"/>
                </a:solidFill>
              </a:rPr>
              <a:t>Steps Being Taken to Ameliorate Global Warming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5F3EF-0FFA-4D2C-92E7-0DE624E43EB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91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DA4C0B-054E-478F-848E-0A942519AC1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16F40-CABD-4EB2-AAC8-2FB466826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2" r="7345"/>
          <a:stretch/>
        </p:blipFill>
        <p:spPr>
          <a:xfrm>
            <a:off x="3180412" y="899483"/>
            <a:ext cx="5831172" cy="576368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F335B1-A44B-4CE1-8D99-26B0925E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46" y="114788"/>
            <a:ext cx="10392505" cy="13221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/>
              <a:t>A Small Sampling of Major Corporations Committed to Sustainability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02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967FD5-8074-4FFD-9FFE-6D82B0D7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rgbClr val="B74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F92634-496B-4EC7-859E-0A1C55745104}"/>
              </a:ext>
            </a:extLst>
          </p:cNvPr>
          <p:cNvSpPr/>
          <p:nvPr/>
        </p:nvSpPr>
        <p:spPr>
          <a:xfrm>
            <a:off x="1229194" y="72320"/>
            <a:ext cx="10283252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rgbClr val="492207"/>
                </a:solidFill>
              </a:rPr>
              <a:t>Technologies Utilized:</a:t>
            </a:r>
          </a:p>
          <a:p>
            <a:pPr algn="ctr"/>
            <a:endParaRPr lang="en-US" sz="1500" u="sng" dirty="0">
              <a:solidFill>
                <a:srgbClr val="492207"/>
              </a:solidFill>
            </a:endParaRPr>
          </a:p>
          <a:p>
            <a:r>
              <a:rPr lang="en-US" sz="3000" dirty="0">
                <a:solidFill>
                  <a:srgbClr val="492207"/>
                </a:solidFill>
              </a:rPr>
              <a:t>Python – Pandas – Matplotlib – R – Tableau – Machine Learning</a:t>
            </a:r>
          </a:p>
          <a:p>
            <a:pPr algn="ctr"/>
            <a:endParaRPr lang="en-US" dirty="0">
              <a:solidFill>
                <a:srgbClr val="49220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C0FBB-0391-4D0F-8BDC-69B0E86FFA4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C9E28-C867-480D-9478-B73F00C07703}"/>
              </a:ext>
            </a:extLst>
          </p:cNvPr>
          <p:cNvSpPr/>
          <p:nvPr/>
        </p:nvSpPr>
        <p:spPr>
          <a:xfrm>
            <a:off x="1918741" y="5915052"/>
            <a:ext cx="77649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solidFill>
                  <a:srgbClr val="492207"/>
                </a:solidFill>
              </a:rPr>
              <a:t>Plus: Web Site to Come!  Like this one: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4C183-2CD0-4455-976E-1D7D6EC19195}"/>
              </a:ext>
            </a:extLst>
          </p:cNvPr>
          <p:cNvSpPr/>
          <p:nvPr/>
        </p:nvSpPr>
        <p:spPr>
          <a:xfrm>
            <a:off x="2023672" y="1518870"/>
            <a:ext cx="869429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rgbClr val="492207"/>
                </a:solidFill>
              </a:rPr>
              <a:t>Data Sources: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NASA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NOAA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Kaggle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NCH (National Hurricane Center)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Berkeley Earth</a:t>
            </a:r>
          </a:p>
          <a:p>
            <a:r>
              <a:rPr lang="en-US" sz="3000" dirty="0">
                <a:solidFill>
                  <a:srgbClr val="492207"/>
                </a:solidFill>
              </a:rPr>
              <a:t>- HealthData.gov</a:t>
            </a:r>
          </a:p>
          <a:p>
            <a:endParaRPr lang="en-US" sz="3000" dirty="0">
              <a:solidFill>
                <a:srgbClr val="492207"/>
              </a:solidFill>
            </a:endParaRPr>
          </a:p>
          <a:p>
            <a:pPr algn="ctr"/>
            <a:endParaRPr lang="en-US" dirty="0">
              <a:solidFill>
                <a:srgbClr val="4922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04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967FD5-8074-4FFD-9FFE-6D82B0D7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rgbClr val="B74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11964-7E98-4E5C-A374-ACFC87E5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928" y="104931"/>
            <a:ext cx="12234499" cy="6610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E5702D-8885-4EE2-8B76-AF916C0BEA0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7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967FD5-8074-4FFD-9FFE-6D82B0D7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B74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AAF77-92FF-42C5-9582-9C410F0B9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/>
          <a:stretch/>
        </p:blipFill>
        <p:spPr>
          <a:xfrm>
            <a:off x="6693562" y="3429000"/>
            <a:ext cx="5502073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08FE7-CCA9-42DA-A889-B3B266232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7460" cy="3345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4B53E-0F98-4592-A27C-47661BC1E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>
          <a:xfrm>
            <a:off x="-3635" y="2294743"/>
            <a:ext cx="7689954" cy="4563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F1336-FEE9-4E63-BA6A-32FF6A1B5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5" y="0"/>
            <a:ext cx="6240905" cy="35126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F730FE-3D84-4BBB-9338-60B8C2A2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28" y="2400665"/>
            <a:ext cx="10515600" cy="666506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>
                <a:highlight>
                  <a:srgbClr val="C0C0C0"/>
                </a:highlight>
                <a:latin typeface="Castellar" panose="020A0402060406010301" pitchFamily="18" charset="0"/>
              </a:rPr>
              <a:t>The Devastation of our Planet</a:t>
            </a:r>
          </a:p>
        </p:txBody>
      </p:sp>
    </p:spTree>
    <p:extLst>
      <p:ext uri="{BB962C8B-B14F-4D97-AF65-F5344CB8AC3E}">
        <p14:creationId xmlns:p14="http://schemas.microsoft.com/office/powerpoint/2010/main" val="103376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967FD5-8074-4FFD-9FFE-6D82B0D728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AE895-2443-4617-A8FA-5EFA08189B72}"/>
              </a:ext>
            </a:extLst>
          </p:cNvPr>
          <p:cNvSpPr txBox="1"/>
          <p:nvPr/>
        </p:nvSpPr>
        <p:spPr>
          <a:xfrm>
            <a:off x="1410938" y="116938"/>
            <a:ext cx="9639946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922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first chart shows an massive increase in the number of tornados in the last fifty years, from 250 in 1950 to over 2,000 in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0B8E3-03B5-4ABB-B4AE-92ABADD1E9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96" y="1559905"/>
            <a:ext cx="8522297" cy="4787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502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B7976D-C6B4-5A48-A9E7-5067EA70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08" y="34668"/>
            <a:ext cx="10515600" cy="666506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/>
              <a:t>Changes in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E84F2-4A67-6142-B1F2-6D03F194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08" y="3918833"/>
            <a:ext cx="40767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8E10-4489-744D-8F28-616A703AC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765" y="3933823"/>
            <a:ext cx="40767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E2A12-3DB2-F24A-AD73-8B03E246E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708" y="1188334"/>
            <a:ext cx="4076700" cy="261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C3DE6E-23F2-5144-83D1-0955C2EC7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300" y="1188334"/>
            <a:ext cx="40767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B8432A-EA00-4E6F-B443-BE1E31AF42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45A857-AA12-451A-B7B6-296E034B9328}"/>
              </a:ext>
            </a:extLst>
          </p:cNvPr>
          <p:cNvSpPr txBox="1">
            <a:spLocks/>
          </p:cNvSpPr>
          <p:nvPr/>
        </p:nvSpPr>
        <p:spPr>
          <a:xfrm>
            <a:off x="673308" y="556290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Temperature Visualizations for the USA</a:t>
            </a:r>
          </a:p>
        </p:txBody>
      </p:sp>
    </p:spTree>
    <p:extLst>
      <p:ext uri="{BB962C8B-B14F-4D97-AF65-F5344CB8AC3E}">
        <p14:creationId xmlns:p14="http://schemas.microsoft.com/office/powerpoint/2010/main" val="329814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191AC6-4194-034E-8F85-67C9394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Temperature Visualizations for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ED92F-BE6E-8D43-8B46-8E925B4A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144" y="3773854"/>
            <a:ext cx="40767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D2E24-803A-9045-A3F0-C83372FE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3773854"/>
            <a:ext cx="40767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78927-C392-D94F-8FAC-23C2AB8C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144" y="1031632"/>
            <a:ext cx="4076700" cy="261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23CCE-90BA-4C41-9A0A-8324BED71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1031632"/>
            <a:ext cx="40767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B6751-E9A4-4A43-8153-0E592CD993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4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D7C939-6C1D-A249-AC58-0A0EB62B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0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Temperature Visualizations for China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D2936-FE2B-5548-BA28-E8466080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85" y="3753340"/>
            <a:ext cx="40767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C0FA9-3B1B-1247-9F5D-93F9F421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3753340"/>
            <a:ext cx="40767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DD2DC-0D8E-1646-BC17-77D39E9C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785" y="1031632"/>
            <a:ext cx="4076700" cy="261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D64D88-F6FB-6545-B6A1-0157622B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211" y="1031632"/>
            <a:ext cx="40767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91CBA9-80C2-432B-8E65-F0841E0066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2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7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BC8A09-DC1C-3544-8C0C-E5987B06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114"/>
            <a:ext cx="10515600" cy="66650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Temperature Visualizations for Russia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83257-64DB-0248-8664-ED2D1CC2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14" y="1031632"/>
            <a:ext cx="4076700" cy="261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75D9A-6B9B-9747-A27E-B7EAA81B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11" y="1031632"/>
            <a:ext cx="4076700" cy="261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8F398-8C38-5343-8D6B-94794B41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514" y="3876674"/>
            <a:ext cx="4076700" cy="261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4D2A99-1A5A-D04C-8420-F15147B87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511" y="3876674"/>
            <a:ext cx="40767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D3425C-B79C-4DF5-B2D2-90CF46B05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D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6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4F01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D1F9C837-356B-4F64-93BD-0F97679CB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914400"/>
            <a:ext cx="9305925" cy="50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087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313</Words>
  <Application>Microsoft Office PowerPoint</Application>
  <PresentationFormat>Widescreen</PresentationFormat>
  <Paragraphs>52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Castellar</vt:lpstr>
      <vt:lpstr>Haettenschweiler</vt:lpstr>
      <vt:lpstr>Times New Roman</vt:lpstr>
      <vt:lpstr>Office Theme</vt:lpstr>
      <vt:lpstr>PowerPoint Presentation</vt:lpstr>
      <vt:lpstr>PowerPoint Presentation</vt:lpstr>
      <vt:lpstr>The Devastation of our Planet</vt:lpstr>
      <vt:lpstr>PowerPoint Presentation</vt:lpstr>
      <vt:lpstr>Changes in Temperature</vt:lpstr>
      <vt:lpstr>Temperature Visualizations for India</vt:lpstr>
      <vt:lpstr>Temperature Visualizations for China</vt:lpstr>
      <vt:lpstr>Temperature Visualizations for Russia</vt:lpstr>
      <vt:lpstr>PowerPoint Presentation</vt:lpstr>
      <vt:lpstr>PowerPoint Presentation</vt:lpstr>
      <vt:lpstr>PowerPoint Presentation</vt:lpstr>
      <vt:lpstr>Earthquakes &amp; Tsunamis</vt:lpstr>
      <vt:lpstr>Ten Year Comparison for Earthquakes</vt:lpstr>
      <vt:lpstr>Impacts of Global Warming Rising Sea Level</vt:lpstr>
      <vt:lpstr>Presentation of Rising Sea Level Data  1993 - 2019</vt:lpstr>
      <vt:lpstr>  Factors for Rise In Sea Level  Melting Glaciers Thermal Expansion    </vt:lpstr>
      <vt:lpstr>PowerPoint Presentation</vt:lpstr>
      <vt:lpstr>One Of The World’s Largest Penguin Colonies Has Officially Disappeared </vt:lpstr>
      <vt:lpstr>ML Linear Regression Model</vt:lpstr>
      <vt:lpstr>PowerPoint Presentation</vt:lpstr>
      <vt:lpstr>PowerPoint Presentation</vt:lpstr>
      <vt:lpstr>PowerPoint Presentation</vt:lpstr>
      <vt:lpstr>A Small Sampling of Major Corporations Committed to Sustainability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Andersen</dc:creator>
  <cp:lastModifiedBy>Rajiv Prakash</cp:lastModifiedBy>
  <cp:revision>58</cp:revision>
  <dcterms:created xsi:type="dcterms:W3CDTF">2019-05-03T22:39:01Z</dcterms:created>
  <dcterms:modified xsi:type="dcterms:W3CDTF">2019-05-08T20:15:51Z</dcterms:modified>
</cp:coreProperties>
</file>